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14"/>
  </p:notesMasterIdLst>
  <p:handoutMasterIdLst>
    <p:handoutMasterId r:id="rId15"/>
  </p:handoutMasterIdLst>
  <p:sldIdLst>
    <p:sldId id="2146847697" r:id="rId2"/>
    <p:sldId id="2146847698" r:id="rId3"/>
    <p:sldId id="2146847708" r:id="rId4"/>
    <p:sldId id="2146847699" r:id="rId5"/>
    <p:sldId id="2146847700" r:id="rId6"/>
    <p:sldId id="2146847701" r:id="rId7"/>
    <p:sldId id="2146847702" r:id="rId8"/>
    <p:sldId id="2146847703" r:id="rId9"/>
    <p:sldId id="2146847704" r:id="rId10"/>
    <p:sldId id="2146847705" r:id="rId11"/>
    <p:sldId id="2146847706" r:id="rId12"/>
    <p:sldId id="2146847707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FF00"/>
    <a:srgbClr val="FFFFCC"/>
    <a:srgbClr val="0066CC"/>
    <a:srgbClr val="FCFFDF"/>
    <a:srgbClr val="E0FEEC"/>
    <a:srgbClr val="002F76"/>
    <a:srgbClr val="FFFFFF"/>
    <a:srgbClr val="D00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0" autoAdjust="0"/>
    <p:restoredTop sz="94343" autoAdjust="0"/>
  </p:normalViewPr>
  <p:slideViewPr>
    <p:cSldViewPr snapToGrid="0">
      <p:cViewPr varScale="1">
        <p:scale>
          <a:sx n="73" d="100"/>
          <a:sy n="73" d="100"/>
        </p:scale>
        <p:origin x="92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2024/4/1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2024/4/1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6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839641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330007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21168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37819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88767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0746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115990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79999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3101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smtClean="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79FFB4F-A37D-4028-BE22-CFCD4260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D91868B-0773-473D-9034-4E989E768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1F7967-6287-4382-BA1E-7E5A09133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2768B8-A3C5-4933-B466-5A8B5FBB0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7010E2-0FD4-44BB-8C12-085768F1E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27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/>
          <p:nvPr/>
        </p:nvSpPr>
        <p:spPr>
          <a:xfrm>
            <a:off x="-718096" y="2542707"/>
            <a:ext cx="9893029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BFX-UA300 - K18X001.00 </a:t>
            </a:r>
          </a:p>
          <a:p>
            <a:pPr algn="ctr" fontAlgn="ctr"/>
            <a:r>
              <a:rPr lang="en-US" altLang="zh-CN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DOA Product No Boot</a:t>
            </a:r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altLang="zh-CN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8"/>
          <p:cNvSpPr/>
          <p:nvPr/>
        </p:nvSpPr>
        <p:spPr>
          <a:xfrm>
            <a:off x="777735" y="4426154"/>
            <a:ext cx="3110775" cy="7833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</a:t>
            </a:r>
            <a:r>
              <a:rPr lang="en-US" altLang="zh-TW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 Long</a:t>
            </a:r>
            <a:endParaRPr lang="en-US" altLang="zh-TW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: </a:t>
            </a:r>
            <a:r>
              <a:rPr lang="en-US" altLang="zh-TW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2024.03.30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98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標題 1"/>
          <p:cNvSpPr/>
          <p:nvPr/>
        </p:nvSpPr>
        <p:spPr>
          <a:xfrm>
            <a:off x="954640" y="18115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3600" b="1" i="0" u="none" strike="noStrike" kern="1200" cap="none" spc="-1" normalizeH="0" baseline="0" noProof="0" dirty="0">
                <a:ln>
                  <a:noFill/>
                </a:ln>
                <a:solidFill>
                  <a:srgbClr val="002A4E"/>
                </a:solidFill>
                <a:effectLst/>
                <a:uLnTx/>
                <a:uFillTx/>
                <a:latin typeface="Arial"/>
                <a:ea typeface="微软雅黑"/>
              </a:rPr>
              <a:t>Problem Description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800"/>
              </p:ext>
            </p:extLst>
          </p:nvPr>
        </p:nvGraphicFramePr>
        <p:xfrm>
          <a:off x="554700" y="937002"/>
          <a:ext cx="11130012" cy="4320799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08471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0564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2024/Jan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564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600" b="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0564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 networks warehouse, Anseong, Korea.</a:t>
                      </a:r>
                      <a:endParaRPr lang="en-US" altLang="zh-CN" sz="1600" b="0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0847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0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feedback that they found out 1/316pcs has boot up fail.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66997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6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follow SoC U1 (P/N: </a:t>
                      </a: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002.03237.005LT, D/C:2112, Vendor: Synaptics) material has damage 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0847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</a:t>
                      </a: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boot 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608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1/316pcs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( F/R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0.31%)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as table below.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8756"/>
              </p:ext>
            </p:extLst>
          </p:nvPr>
        </p:nvGraphicFramePr>
        <p:xfrm>
          <a:off x="554700" y="5550407"/>
          <a:ext cx="11130014" cy="919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7916">
                  <a:extLst>
                    <a:ext uri="{9D8B030D-6E8A-4147-A177-3AD203B41FA5}">
                      <a16:colId xmlns:a16="http://schemas.microsoft.com/office/drawing/2014/main" val="1322149563"/>
                    </a:ext>
                  </a:extLst>
                </a:gridCol>
                <a:gridCol w="1778508">
                  <a:extLst>
                    <a:ext uri="{9D8B030D-6E8A-4147-A177-3AD203B41FA5}">
                      <a16:colId xmlns:a16="http://schemas.microsoft.com/office/drawing/2014/main" val="4184829345"/>
                    </a:ext>
                  </a:extLst>
                </a:gridCol>
                <a:gridCol w="1778508">
                  <a:extLst>
                    <a:ext uri="{9D8B030D-6E8A-4147-A177-3AD203B41FA5}">
                      <a16:colId xmlns:a16="http://schemas.microsoft.com/office/drawing/2014/main" val="2743198328"/>
                    </a:ext>
                  </a:extLst>
                </a:gridCol>
                <a:gridCol w="1801368">
                  <a:extLst>
                    <a:ext uri="{9D8B030D-6E8A-4147-A177-3AD203B41FA5}">
                      <a16:colId xmlns:a16="http://schemas.microsoft.com/office/drawing/2014/main" val="561925339"/>
                    </a:ext>
                  </a:extLst>
                </a:gridCol>
                <a:gridCol w="1837944">
                  <a:extLst>
                    <a:ext uri="{9D8B030D-6E8A-4147-A177-3AD203B41FA5}">
                      <a16:colId xmlns:a16="http://schemas.microsoft.com/office/drawing/2014/main" val="1934297109"/>
                    </a:ext>
                  </a:extLst>
                </a:gridCol>
                <a:gridCol w="1845770">
                  <a:extLst>
                    <a:ext uri="{9D8B030D-6E8A-4147-A177-3AD203B41FA5}">
                      <a16:colId xmlns:a16="http://schemas.microsoft.com/office/drawing/2014/main" val="295677525"/>
                    </a:ext>
                  </a:extLst>
                </a:gridCol>
              </a:tblGrid>
              <a:tr h="275507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Serial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 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time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Detection time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time</a:t>
                      </a:r>
                      <a:endParaRPr lang="en-US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370201"/>
                  </a:ext>
                </a:extLst>
              </a:tr>
              <a:tr h="584030">
                <a:tc>
                  <a:txBody>
                    <a:bodyPr/>
                    <a:lstStyle/>
                    <a:p>
                      <a:pPr marL="0" marR="0" lvl="0" indent="-3810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A8934AFF3B24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YYZ0YYF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 no boot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2023/Dec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2024/Jan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2024/Mar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462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8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50318" y="14434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Establish the Team</a:t>
            </a:r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Long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Cheng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Lun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Roisy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TW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Allan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Hai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標題 1"/>
          <p:cNvSpPr/>
          <p:nvPr/>
        </p:nvSpPr>
        <p:spPr>
          <a:xfrm>
            <a:off x="960175" y="153309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3600" b="1" i="0" u="none" strike="noStrike" kern="1200" cap="none" spc="-1" normalizeH="0" baseline="0" noProof="0" dirty="0">
                <a:ln>
                  <a:noFill/>
                </a:ln>
                <a:solidFill>
                  <a:srgbClr val="002A4E"/>
                </a:solidFill>
                <a:effectLst/>
                <a:uLnTx/>
                <a:uFillTx/>
                <a:latin typeface="Arial"/>
                <a:ea typeface="微软雅黑"/>
              </a:rPr>
              <a:t>Background 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552" y="800719"/>
            <a:ext cx="11192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1600" b="1" noProof="0" smtClean="0">
                <a:latin typeface="Arial" panose="020B0604020202020204" pitchFamily="34" charset="0"/>
                <a:cs typeface="Arial" panose="020B0604020202020204" pitchFamily="34" charset="0"/>
              </a:rPr>
              <a:t>2024/Jan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, K18X001.00 model, ALT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customer feedback that they found out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1/316pcs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no boot.</a:t>
            </a: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Defect rate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1/316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3164 DPPM </a:t>
            </a:r>
            <a:r>
              <a:rPr lang="en-US" sz="1600" b="1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US" sz="1600" b="1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Return (2024/03) </a:t>
            </a:r>
            <a:r>
              <a:rPr lang="en-US" sz="1600" b="1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to Fii further analysis</a:t>
            </a:r>
            <a:r>
              <a:rPr lang="en-US" sz="160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.</a:t>
            </a: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symptom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Product no</a:t>
            </a:r>
            <a:r>
              <a:rPr kumimoji="0" lang="en-US" sz="1600" b="0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boot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552" y="5279292"/>
            <a:ext cx="1135611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kumimoji="0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Product no boot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4441" y="4760456"/>
            <a:ext cx="3053139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Screen</a:t>
            </a:r>
            <a:r>
              <a:rPr kumimoji="0" lang="en-US" sz="14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HDMI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48029" y="4785100"/>
            <a:ext cx="3053139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Console Log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10" y="2001048"/>
            <a:ext cx="4829175" cy="26468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76" y="2001048"/>
            <a:ext cx="4701471" cy="26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6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49163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smtClean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System level</a:t>
            </a:r>
            <a:endParaRPr lang="en-US" altLang="zh-TW" sz="36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350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data 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78693" y="3585045"/>
          <a:ext cx="5294376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3618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110187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230571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Recheck production data record and test log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6169403" y="3585045"/>
          <a:ext cx="5227163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1512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083397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202254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ON/OFF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202189" y="3204973"/>
            <a:ext cx="10859511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test log FATP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76" y="1285726"/>
            <a:ext cx="6682900" cy="17816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1787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4644" y="38258"/>
            <a:ext cx="9123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level- 1: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071" y="5387194"/>
            <a:ext cx="8494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Don’t find out any abnormality at top/bottom side of NG boards.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Don’t find out process issue such as: Solder short ... on board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047" y="795583"/>
            <a:ext cx="6438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Take visual inspection on top side, bottom side of NG board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047" y="3201202"/>
            <a:ext cx="68811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Take X-ray at U1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kumimoji="0" lang="en-US" altLang="zh-TW" sz="1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), </a:t>
            </a:r>
            <a:r>
              <a:rPr kumimoji="0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DDR4(U2,U3,U4,U5),</a:t>
            </a:r>
            <a:r>
              <a:rPr kumimoji="0" lang="en-US" altLang="zh-TW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eMMC</a:t>
            </a:r>
            <a:r>
              <a:rPr kumimoji="0" lang="en-US" altLang="zh-TW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(U6)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490248" y="2876708"/>
            <a:ext cx="9230532" cy="249649"/>
            <a:chOff x="2027652" y="3119912"/>
            <a:chExt cx="7708216" cy="241850"/>
          </a:xfrm>
        </p:grpSpPr>
        <p:sp>
          <p:nvSpPr>
            <p:cNvPr id="21" name="TextBox 20"/>
            <p:cNvSpPr txBox="1">
              <a:spLocks noChangeArrowheads="1"/>
            </p:cNvSpPr>
            <p:nvPr/>
          </p:nvSpPr>
          <p:spPr bwMode="auto">
            <a:xfrm>
              <a:off x="2027652" y="3119912"/>
              <a:ext cx="3711419" cy="238529"/>
            </a:xfrm>
            <a:prstGeom prst="rect">
              <a:avLst/>
            </a:prstGeom>
            <a:noFill/>
            <a:ln w="127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新細明體" panose="02020300000000000000" pitchFamily="18" charset="-120"/>
                  <a:cs typeface="Arial" panose="020B0604020202020204" pitchFamily="34" charset="0"/>
                </a:rPr>
                <a:t>Top </a:t>
              </a:r>
              <a:r>
                <a:rPr kumimoji="0" lang="en-US" altLang="en-US" sz="1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新細明體" panose="02020300000000000000" pitchFamily="18" charset="-120"/>
                  <a:cs typeface="Arial" panose="020B0604020202020204" pitchFamily="34" charset="0"/>
                </a:rPr>
                <a:t>side sample</a:t>
              </a:r>
              <a:endParaRPr kumimoji="0" lang="en-US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300000000000000" pitchFamily="18" charset="-12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6024446" y="3123233"/>
              <a:ext cx="3711422" cy="238529"/>
            </a:xfrm>
            <a:prstGeom prst="rect">
              <a:avLst/>
            </a:prstGeom>
            <a:noFill/>
            <a:ln w="127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300000000000000" pitchFamily="18" charset="-12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新細明體" panose="02020300000000000000" pitchFamily="18" charset="-120"/>
                  <a:cs typeface="Arial" panose="020B0604020202020204" pitchFamily="34" charset="0"/>
                </a:rPr>
                <a:t>Bot </a:t>
              </a:r>
              <a:r>
                <a:rPr kumimoji="0" lang="en-US" altLang="en-US" sz="10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新細明體" panose="02020300000000000000" pitchFamily="18" charset="-120"/>
                  <a:cs typeface="Arial" panose="020B0604020202020204" pitchFamily="34" charset="0"/>
                </a:rPr>
                <a:t>side sample</a:t>
              </a:r>
              <a:endParaRPr kumimoji="0" lang="en-US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300000000000000" pitchFamily="18" charset="-120"/>
                <a:cs typeface="Arial" panose="020B0604020202020204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03759" y="5107537"/>
            <a:ext cx="1592931" cy="307777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X-ray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SoC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(U1)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54307" y="5097691"/>
            <a:ext cx="1641383" cy="307777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X-ray DDR4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374836" y="5117381"/>
            <a:ext cx="1363776" cy="307777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X-ray 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eMMC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541543" y="3881781"/>
            <a:ext cx="1073163" cy="102661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192" y="1340996"/>
            <a:ext cx="4472588" cy="14293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BC9620-737D-428C-9A5A-4E6797CBB9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5" t="9254" r="16742" b="13247"/>
          <a:stretch/>
        </p:blipFill>
        <p:spPr>
          <a:xfrm>
            <a:off x="1541342" y="3862557"/>
            <a:ext cx="1117763" cy="10745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C9F0999-74A5-44C9-B94C-CEBB96561A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8" t="9255" r="37747" b="17358"/>
          <a:stretch/>
        </p:blipFill>
        <p:spPr>
          <a:xfrm>
            <a:off x="4446601" y="3858504"/>
            <a:ext cx="672490" cy="1073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DCAE939-BBC9-4840-A70D-29401788FE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" r="56636" b="18394"/>
          <a:stretch/>
        </p:blipFill>
        <p:spPr>
          <a:xfrm>
            <a:off x="5286029" y="3858504"/>
            <a:ext cx="687620" cy="10791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7C8A7B5-BA05-4F7E-87C4-094D733410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4" t="11282" b="18394"/>
          <a:stretch/>
        </p:blipFill>
        <p:spPr>
          <a:xfrm>
            <a:off x="6167924" y="3858504"/>
            <a:ext cx="688873" cy="10731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3A03987-1921-4EB0-8122-4261B620DC2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0" t="27374" r="11306" b="23991"/>
          <a:stretch/>
        </p:blipFill>
        <p:spPr>
          <a:xfrm rot="5400000">
            <a:off x="6837668" y="4076616"/>
            <a:ext cx="1073164" cy="6369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2986340" y="-183288"/>
            <a:ext cx="1424021" cy="447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0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76" y="5214886"/>
            <a:ext cx="1146384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Because product no boot- console run fail and no Ping so FATP can cover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this issue.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468" y="793592"/>
            <a:ext cx="1974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at FATP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標題 1"/>
          <p:cNvSpPr/>
          <p:nvPr/>
        </p:nvSpPr>
        <p:spPr>
          <a:xfrm>
            <a:off x="1027650" y="121813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 level- 2: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40276" y="1315658"/>
          <a:ext cx="8385042" cy="3363029"/>
        </p:xfrm>
        <a:graphic>
          <a:graphicData uri="http://schemas.openxmlformats.org/drawingml/2006/table">
            <a:tbl>
              <a:tblPr/>
              <a:tblGrid>
                <a:gridCol w="817297">
                  <a:extLst>
                    <a:ext uri="{9D8B030D-6E8A-4147-A177-3AD203B41FA5}">
                      <a16:colId xmlns:a16="http://schemas.microsoft.com/office/drawing/2014/main" val="3611682322"/>
                    </a:ext>
                  </a:extLst>
                </a:gridCol>
                <a:gridCol w="817297">
                  <a:extLst>
                    <a:ext uri="{9D8B030D-6E8A-4147-A177-3AD203B41FA5}">
                      <a16:colId xmlns:a16="http://schemas.microsoft.com/office/drawing/2014/main" val="889304790"/>
                    </a:ext>
                  </a:extLst>
                </a:gridCol>
                <a:gridCol w="817297">
                  <a:extLst>
                    <a:ext uri="{9D8B030D-6E8A-4147-A177-3AD203B41FA5}">
                      <a16:colId xmlns:a16="http://schemas.microsoft.com/office/drawing/2014/main" val="1645414328"/>
                    </a:ext>
                  </a:extLst>
                </a:gridCol>
                <a:gridCol w="817297">
                  <a:extLst>
                    <a:ext uri="{9D8B030D-6E8A-4147-A177-3AD203B41FA5}">
                      <a16:colId xmlns:a16="http://schemas.microsoft.com/office/drawing/2014/main" val="3717609236"/>
                    </a:ext>
                  </a:extLst>
                </a:gridCol>
                <a:gridCol w="817297">
                  <a:extLst>
                    <a:ext uri="{9D8B030D-6E8A-4147-A177-3AD203B41FA5}">
                      <a16:colId xmlns:a16="http://schemas.microsoft.com/office/drawing/2014/main" val="560532734"/>
                    </a:ext>
                  </a:extLst>
                </a:gridCol>
                <a:gridCol w="842953">
                  <a:extLst>
                    <a:ext uri="{9D8B030D-6E8A-4147-A177-3AD203B41FA5}">
                      <a16:colId xmlns:a16="http://schemas.microsoft.com/office/drawing/2014/main" val="825727917"/>
                    </a:ext>
                  </a:extLst>
                </a:gridCol>
                <a:gridCol w="830673">
                  <a:extLst>
                    <a:ext uri="{9D8B030D-6E8A-4147-A177-3AD203B41FA5}">
                      <a16:colId xmlns:a16="http://schemas.microsoft.com/office/drawing/2014/main" val="81159732"/>
                    </a:ext>
                  </a:extLst>
                </a:gridCol>
                <a:gridCol w="874977">
                  <a:extLst>
                    <a:ext uri="{9D8B030D-6E8A-4147-A177-3AD203B41FA5}">
                      <a16:colId xmlns:a16="http://schemas.microsoft.com/office/drawing/2014/main" val="504450243"/>
                    </a:ext>
                  </a:extLst>
                </a:gridCol>
                <a:gridCol w="874977">
                  <a:extLst>
                    <a:ext uri="{9D8B030D-6E8A-4147-A177-3AD203B41FA5}">
                      <a16:colId xmlns:a16="http://schemas.microsoft.com/office/drawing/2014/main" val="3364594683"/>
                    </a:ext>
                  </a:extLst>
                </a:gridCol>
                <a:gridCol w="874977">
                  <a:extLst>
                    <a:ext uri="{9D8B030D-6E8A-4147-A177-3AD203B41FA5}">
                      <a16:colId xmlns:a16="http://schemas.microsoft.com/office/drawing/2014/main" val="122138860"/>
                    </a:ext>
                  </a:extLst>
                </a:gridCol>
              </a:tblGrid>
              <a:tr h="607047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Retest NG board on FATP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503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3472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Console</a:t>
                      </a:r>
                      <a:r>
                        <a:rPr lang="en-US" sz="16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run fail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Ping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910080"/>
                  </a:ext>
                </a:extLst>
              </a:tr>
              <a:tr h="9881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87864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827" y="1808662"/>
            <a:ext cx="2655497" cy="23770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887969" y="4277896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BT test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65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標題 1"/>
          <p:cNvSpPr/>
          <p:nvPr/>
        </p:nvSpPr>
        <p:spPr>
          <a:xfrm>
            <a:off x="949827" y="120912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 level- 3: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3" y="10430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#7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8464" y="826320"/>
            <a:ext cx="9690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kumimoji="0" lang="en-US" altLang="zh-TW" sz="1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impedance ,voltage </a:t>
            </a:r>
            <a:r>
              <a:rPr kumimoji="0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power and compare with OK sample as table </a:t>
            </a:r>
            <a:r>
              <a:rPr kumimoji="0" lang="en-US" altLang="zh-TW" sz="1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bellow: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125513"/>
              </p:ext>
            </p:extLst>
          </p:nvPr>
        </p:nvGraphicFramePr>
        <p:xfrm>
          <a:off x="341475" y="1449412"/>
          <a:ext cx="8125870" cy="4018703"/>
        </p:xfrm>
        <a:graphic>
          <a:graphicData uri="http://schemas.openxmlformats.org/drawingml/2006/table">
            <a:tbl>
              <a:tblPr/>
              <a:tblGrid>
                <a:gridCol w="348499">
                  <a:extLst>
                    <a:ext uri="{9D8B030D-6E8A-4147-A177-3AD203B41FA5}">
                      <a16:colId xmlns:a16="http://schemas.microsoft.com/office/drawing/2014/main" val="1190531983"/>
                    </a:ext>
                  </a:extLst>
                </a:gridCol>
                <a:gridCol w="837046">
                  <a:extLst>
                    <a:ext uri="{9D8B030D-6E8A-4147-A177-3AD203B41FA5}">
                      <a16:colId xmlns:a16="http://schemas.microsoft.com/office/drawing/2014/main" val="516939532"/>
                    </a:ext>
                  </a:extLst>
                </a:gridCol>
                <a:gridCol w="1648015">
                  <a:extLst>
                    <a:ext uri="{9D8B030D-6E8A-4147-A177-3AD203B41FA5}">
                      <a16:colId xmlns:a16="http://schemas.microsoft.com/office/drawing/2014/main" val="1966466433"/>
                    </a:ext>
                  </a:extLst>
                </a:gridCol>
                <a:gridCol w="1250285">
                  <a:extLst>
                    <a:ext uri="{9D8B030D-6E8A-4147-A177-3AD203B41FA5}">
                      <a16:colId xmlns:a16="http://schemas.microsoft.com/office/drawing/2014/main" val="3263233396"/>
                    </a:ext>
                  </a:extLst>
                </a:gridCol>
                <a:gridCol w="1224835">
                  <a:extLst>
                    <a:ext uri="{9D8B030D-6E8A-4147-A177-3AD203B41FA5}">
                      <a16:colId xmlns:a16="http://schemas.microsoft.com/office/drawing/2014/main" val="3805072160"/>
                    </a:ext>
                  </a:extLst>
                </a:gridCol>
                <a:gridCol w="878542">
                  <a:extLst>
                    <a:ext uri="{9D8B030D-6E8A-4147-A177-3AD203B41FA5}">
                      <a16:colId xmlns:a16="http://schemas.microsoft.com/office/drawing/2014/main" val="3508433454"/>
                    </a:ext>
                  </a:extLst>
                </a:gridCol>
                <a:gridCol w="972252">
                  <a:extLst>
                    <a:ext uri="{9D8B030D-6E8A-4147-A177-3AD203B41FA5}">
                      <a16:colId xmlns:a16="http://schemas.microsoft.com/office/drawing/2014/main" val="2418278327"/>
                    </a:ext>
                  </a:extLst>
                </a:gridCol>
                <a:gridCol w="966396">
                  <a:extLst>
                    <a:ext uri="{9D8B030D-6E8A-4147-A177-3AD203B41FA5}">
                      <a16:colId xmlns:a16="http://schemas.microsoft.com/office/drawing/2014/main" val="2843073359"/>
                    </a:ext>
                  </a:extLst>
                </a:gridCol>
              </a:tblGrid>
              <a:tr h="5682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15807"/>
                  </a:ext>
                </a:extLst>
              </a:tr>
              <a:tr h="6953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222273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PWR_5V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±5%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377719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PWR_DDR4_2V5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376127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R558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PWR_VTT_0V6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2.841K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2470462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PWR_DDR4_1V2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688967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212211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PWR_CORE_1V05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970207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PWR_1V8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730126"/>
                  </a:ext>
                </a:extLst>
              </a:tr>
              <a:tr h="344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PWR_CPU_1V05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±5%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619283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93072" y="5680198"/>
            <a:ext cx="11463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Summary: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All 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voltages of power suppliers are normal</a:t>
            </a:r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altLang="zh-TW" sz="16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   </a:t>
            </a:r>
            <a:r>
              <a:rPr lang="en-US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Impedance 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at powers</a:t>
            </a:r>
            <a:r>
              <a:rPr lang="en-US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PWR_1V8 are abnormal – short 22ohm with GND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6657" y="4751533"/>
            <a:ext cx="7708391" cy="329184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48" y="1449412"/>
            <a:ext cx="3265424" cy="1750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648" y="3631314"/>
            <a:ext cx="3265424" cy="18368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37434" y="3217495"/>
            <a:ext cx="2217850" cy="307777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PWR_1V8 – NG board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37434" y="5537584"/>
            <a:ext cx="2217850" cy="307777"/>
          </a:xfrm>
          <a:prstGeom prst="rect">
            <a:avLst/>
          </a:prstGeom>
          <a:ln w="952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Crystal Y2 –</a:t>
            </a:r>
            <a:r>
              <a:rPr kumimoji="0" lang="en-US" sz="14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NG board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8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#8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0553" y="86860"/>
            <a:ext cx="11434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level- 4 :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4001" y="697268"/>
            <a:ext cx="7620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IC chip use </a:t>
            </a:r>
            <a:r>
              <a:rPr lang="en-US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PWR_1V8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on board:</a:t>
            </a:r>
            <a:r>
              <a:rPr lang="en-US" alt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12328" y="5700914"/>
            <a:ext cx="1073479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285750" indent="-285750" defTabSz="889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 defTabSz="8890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defTabSz="8890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Summary</a:t>
            </a:r>
            <a:r>
              <a:rPr lang="en-US" altLang="en-US" sz="1800" b="1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: </a:t>
            </a:r>
            <a:endParaRPr lang="en-US" altLang="en-US" sz="1800" b="1" smtClean="0">
              <a:solidFill>
                <a:srgbClr val="00206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TW" sz="1800" b="1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US" altLang="zh-TW" sz="18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issue follow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(P/N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r>
              <a:rPr lang="en-US" sz="1600"/>
              <a:t> 002.03237.005LT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, D/C:2112,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Vendor: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Synaptics)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179545"/>
              </p:ext>
            </p:extLst>
          </p:nvPr>
        </p:nvGraphicFramePr>
        <p:xfrm>
          <a:off x="759111" y="1343596"/>
          <a:ext cx="6226906" cy="364249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21633">
                  <a:extLst>
                    <a:ext uri="{9D8B030D-6E8A-4147-A177-3AD203B41FA5}">
                      <a16:colId xmlns:a16="http://schemas.microsoft.com/office/drawing/2014/main" val="3796003222"/>
                    </a:ext>
                  </a:extLst>
                </a:gridCol>
                <a:gridCol w="1683260">
                  <a:extLst>
                    <a:ext uri="{9D8B030D-6E8A-4147-A177-3AD203B41FA5}">
                      <a16:colId xmlns:a16="http://schemas.microsoft.com/office/drawing/2014/main" val="476636741"/>
                    </a:ext>
                  </a:extLst>
                </a:gridCol>
                <a:gridCol w="2219033">
                  <a:extLst>
                    <a:ext uri="{9D8B030D-6E8A-4147-A177-3AD203B41FA5}">
                      <a16:colId xmlns:a16="http://schemas.microsoft.com/office/drawing/2014/main" val="1021487037"/>
                    </a:ext>
                  </a:extLst>
                </a:gridCol>
                <a:gridCol w="1702980">
                  <a:extLst>
                    <a:ext uri="{9D8B030D-6E8A-4147-A177-3AD203B41FA5}">
                      <a16:colId xmlns:a16="http://schemas.microsoft.com/office/drawing/2014/main" val="2392640937"/>
                    </a:ext>
                  </a:extLst>
                </a:gridCol>
              </a:tblGrid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Remove</a:t>
                      </a:r>
                      <a:r>
                        <a:rPr lang="en-US" sz="14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location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</a:t>
                      </a:r>
                      <a:r>
                        <a:rPr lang="en-US" sz="14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PWR_1V8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607122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L816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22ohm</a:t>
                      </a:r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920003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U1101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22ohm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081715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L53 (U6 block)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22ohm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835237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U1318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22ohm</a:t>
                      </a:r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650357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R805</a:t>
                      </a:r>
                      <a:r>
                        <a:rPr lang="en-US" sz="14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(U801 block)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22ohm</a:t>
                      </a:r>
                      <a:endParaRPr lang="en-US" sz="14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948112"/>
                  </a:ext>
                </a:extLst>
              </a:tr>
              <a:tr h="5203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U1(SoC)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2.9Kohm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712208"/>
                  </a:ext>
                </a:extLst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7405374" y="1888720"/>
            <a:ext cx="65274" cy="2899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7794001" y="1628327"/>
            <a:ext cx="2581154" cy="3245426"/>
            <a:chOff x="7794001" y="972568"/>
            <a:chExt cx="2581154" cy="4013528"/>
          </a:xfrm>
        </p:grpSpPr>
        <p:grpSp>
          <p:nvGrpSpPr>
            <p:cNvPr id="39" name="Group 38"/>
            <p:cNvGrpSpPr/>
            <p:nvPr/>
          </p:nvGrpSpPr>
          <p:grpSpPr>
            <a:xfrm>
              <a:off x="7794004" y="1345089"/>
              <a:ext cx="2204198" cy="3460448"/>
              <a:chOff x="8147304" y="1343599"/>
              <a:chExt cx="1024123" cy="3348407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147304" y="1343599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>
                    <a:solidFill>
                      <a:schemeClr val="tx1"/>
                    </a:solidFill>
                  </a:rPr>
                  <a:t>U1311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8147304" y="2009731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>
                    <a:solidFill>
                      <a:schemeClr val="tx1"/>
                    </a:solidFill>
                  </a:rPr>
                  <a:t>U1101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147304" y="2615314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>
                    <a:solidFill>
                      <a:schemeClr val="tx1"/>
                    </a:solidFill>
                  </a:rPr>
                  <a:t>U6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147304" y="3281446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>
                    <a:solidFill>
                      <a:schemeClr val="tx1"/>
                    </a:solidFill>
                  </a:rPr>
                  <a:t>U1318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8147304" y="3885269"/>
                <a:ext cx="731520" cy="377259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smtClean="0">
                    <a:solidFill>
                      <a:schemeClr val="tx1"/>
                    </a:solidFill>
                  </a:rPr>
                  <a:t>U801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 flipH="1">
                <a:off x="9171427" y="1541683"/>
                <a:ext cx="0" cy="3150323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Arrow Connector 47"/>
            <p:cNvCxnSpPr/>
            <p:nvPr/>
          </p:nvCxnSpPr>
          <p:spPr>
            <a:xfrm flipH="1" flipV="1">
              <a:off x="9368436" y="2223261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 flipV="1">
              <a:off x="9368435" y="2846570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9368435" y="3519915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 flipV="1">
              <a:off x="9368434" y="4171505"/>
              <a:ext cx="629773" cy="590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rot="5400000">
              <a:off x="9410220" y="2922052"/>
              <a:ext cx="156053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mtClean="0">
                  <a:solidFill>
                    <a:srgbClr val="FF0000"/>
                  </a:solidFill>
                </a:rPr>
                <a:t>PWR_1V8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794001" y="4596214"/>
              <a:ext cx="1574435" cy="389882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smtClean="0">
                  <a:solidFill>
                    <a:schemeClr val="tx1"/>
                  </a:solidFill>
                </a:rPr>
                <a:t>U1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flipH="1" flipV="1">
              <a:off x="9368435" y="4788618"/>
              <a:ext cx="629772" cy="113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7" idx="3"/>
            </p:cNvCxnSpPr>
            <p:nvPr/>
          </p:nvCxnSpPr>
          <p:spPr>
            <a:xfrm>
              <a:off x="9368439" y="1540029"/>
              <a:ext cx="629769" cy="97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9445718" y="2572308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/>
                <a:t>L53</a:t>
              </a:r>
              <a:endParaRPr lang="en-US" sz="14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385534" y="3842612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/>
                <a:t>R805</a:t>
              </a:r>
              <a:endParaRPr lang="en-US" sz="140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392215" y="122671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/>
                <a:t>L816</a:t>
              </a:r>
              <a:endParaRPr lang="en-US" sz="14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23400" y="972568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DC/DC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677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ChangeArrowheads="1"/>
          </p:cNvSpPr>
          <p:nvPr/>
        </p:nvSpPr>
        <p:spPr bwMode="auto">
          <a:xfrm>
            <a:off x="750730" y="5685693"/>
            <a:ext cx="11117262" cy="663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alt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After changing new SoC, The DOA boot up normally.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246" y="794746"/>
            <a:ext cx="725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Changed </a:t>
            </a:r>
            <a:r>
              <a:rPr lang="en-US" sz="1600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lang="en-US" sz="16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SoC and </a:t>
            </a:r>
            <a:r>
              <a:rPr lang="en-US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checking boot up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status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774" y="1155790"/>
            <a:ext cx="6699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1. Measure impedance &amp; power suppliers (focus on voltages 1.8V):</a:t>
            </a: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014" y="3257974"/>
            <a:ext cx="4703532" cy="100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2. Check boot up status:                                     </a:t>
            </a:r>
          </a:p>
          <a:p>
            <a:pPr>
              <a:lnSpc>
                <a:spcPct val="20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DOA boot up normal.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142267"/>
              </p:ext>
            </p:extLst>
          </p:nvPr>
        </p:nvGraphicFramePr>
        <p:xfrm>
          <a:off x="950930" y="1732779"/>
          <a:ext cx="7637457" cy="1375822"/>
        </p:xfrm>
        <a:graphic>
          <a:graphicData uri="http://schemas.openxmlformats.org/drawingml/2006/table">
            <a:tbl>
              <a:tblPr/>
              <a:tblGrid>
                <a:gridCol w="387115">
                  <a:extLst>
                    <a:ext uri="{9D8B030D-6E8A-4147-A177-3AD203B41FA5}">
                      <a16:colId xmlns:a16="http://schemas.microsoft.com/office/drawing/2014/main" val="1190531983"/>
                    </a:ext>
                  </a:extLst>
                </a:gridCol>
                <a:gridCol w="934486">
                  <a:extLst>
                    <a:ext uri="{9D8B030D-6E8A-4147-A177-3AD203B41FA5}">
                      <a16:colId xmlns:a16="http://schemas.microsoft.com/office/drawing/2014/main" val="516939532"/>
                    </a:ext>
                  </a:extLst>
                </a:gridCol>
                <a:gridCol w="1286656">
                  <a:extLst>
                    <a:ext uri="{9D8B030D-6E8A-4147-A177-3AD203B41FA5}">
                      <a16:colId xmlns:a16="http://schemas.microsoft.com/office/drawing/2014/main" val="1966466433"/>
                    </a:ext>
                  </a:extLst>
                </a:gridCol>
                <a:gridCol w="1179576">
                  <a:extLst>
                    <a:ext uri="{9D8B030D-6E8A-4147-A177-3AD203B41FA5}">
                      <a16:colId xmlns:a16="http://schemas.microsoft.com/office/drawing/2014/main" val="3805072160"/>
                    </a:ext>
                  </a:extLst>
                </a:gridCol>
                <a:gridCol w="1360227">
                  <a:extLst>
                    <a:ext uri="{9D8B030D-6E8A-4147-A177-3AD203B41FA5}">
                      <a16:colId xmlns:a16="http://schemas.microsoft.com/office/drawing/2014/main" val="3508433454"/>
                    </a:ext>
                  </a:extLst>
                </a:gridCol>
                <a:gridCol w="1037982">
                  <a:extLst>
                    <a:ext uri="{9D8B030D-6E8A-4147-A177-3AD203B41FA5}">
                      <a16:colId xmlns:a16="http://schemas.microsoft.com/office/drawing/2014/main" val="2418278327"/>
                    </a:ext>
                  </a:extLst>
                </a:gridCol>
                <a:gridCol w="1451415">
                  <a:extLst>
                    <a:ext uri="{9D8B030D-6E8A-4147-A177-3AD203B41FA5}">
                      <a16:colId xmlns:a16="http://schemas.microsoft.com/office/drawing/2014/main" val="2843073359"/>
                    </a:ext>
                  </a:extLst>
                </a:gridCol>
              </a:tblGrid>
              <a:tr h="5181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15807"/>
                  </a:ext>
                </a:extLst>
              </a:tr>
              <a:tr h="5358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222273"/>
                  </a:ext>
                </a:extLst>
              </a:tr>
              <a:tr h="3217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PWR_1V8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2.35K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730126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#9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0553" y="86860"/>
            <a:ext cx="11434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level- 5 :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014" y="4432233"/>
            <a:ext cx="8499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mtClean="0">
                <a:solidFill>
                  <a:prstClr val="black"/>
                </a:solidFill>
                <a:latin typeface="Arial"/>
              </a:rPr>
              <a:t>3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Do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power 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on/</a:t>
            </a:r>
            <a:r>
              <a:rPr kumimoji="0" lang="en-US" sz="16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off 10 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times ( Power on</a:t>
            </a:r>
            <a:r>
              <a:rPr kumimoji="0" lang="en-US" sz="1600" b="1" i="0" u="none" strike="noStrike" kern="1200" cap="none" spc="0" normalizeH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: 10min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, Off:30s) and received result as below: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950930" y="4820902"/>
          <a:ext cx="763745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606">
                  <a:extLst>
                    <a:ext uri="{9D8B030D-6E8A-4147-A177-3AD203B41FA5}">
                      <a16:colId xmlns:a16="http://schemas.microsoft.com/office/drawing/2014/main" val="2384153570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1240254041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2957693793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2068986690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61170427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3109643316"/>
                    </a:ext>
                  </a:extLst>
                </a:gridCol>
                <a:gridCol w="1697213">
                  <a:extLst>
                    <a:ext uri="{9D8B030D-6E8A-4147-A177-3AD203B41FA5}">
                      <a16:colId xmlns:a16="http://schemas.microsoft.com/office/drawing/2014/main" val="2006502009"/>
                    </a:ext>
                  </a:extLst>
                </a:gridCol>
                <a:gridCol w="848606">
                  <a:extLst>
                    <a:ext uri="{9D8B030D-6E8A-4147-A177-3AD203B41FA5}">
                      <a16:colId xmlns:a16="http://schemas.microsoft.com/office/drawing/2014/main" val="728159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………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37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47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344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6853" y="644010"/>
            <a:ext cx="11286836" cy="4160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Removed SoC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pin of NG SoC ( Focus 1V8 block),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below: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標題 1"/>
          <p:cNvSpPr/>
          <p:nvPr/>
        </p:nvSpPr>
        <p:spPr>
          <a:xfrm>
            <a:off x="949827" y="122726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730" y="9796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#10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134647"/>
              </p:ext>
            </p:extLst>
          </p:nvPr>
        </p:nvGraphicFramePr>
        <p:xfrm>
          <a:off x="870823" y="1270921"/>
          <a:ext cx="7678816" cy="4290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966">
                  <a:extLst>
                    <a:ext uri="{9D8B030D-6E8A-4147-A177-3AD203B41FA5}">
                      <a16:colId xmlns:a16="http://schemas.microsoft.com/office/drawing/2014/main" val="2707779555"/>
                    </a:ext>
                  </a:extLst>
                </a:gridCol>
                <a:gridCol w="1254708">
                  <a:extLst>
                    <a:ext uri="{9D8B030D-6E8A-4147-A177-3AD203B41FA5}">
                      <a16:colId xmlns:a16="http://schemas.microsoft.com/office/drawing/2014/main" val="1090948486"/>
                    </a:ext>
                  </a:extLst>
                </a:gridCol>
                <a:gridCol w="2676712">
                  <a:extLst>
                    <a:ext uri="{9D8B030D-6E8A-4147-A177-3AD203B41FA5}">
                      <a16:colId xmlns:a16="http://schemas.microsoft.com/office/drawing/2014/main" val="1813693596"/>
                    </a:ext>
                  </a:extLst>
                </a:gridCol>
                <a:gridCol w="1656215">
                  <a:extLst>
                    <a:ext uri="{9D8B030D-6E8A-4147-A177-3AD203B41FA5}">
                      <a16:colId xmlns:a16="http://schemas.microsoft.com/office/drawing/2014/main" val="3569604566"/>
                    </a:ext>
                  </a:extLst>
                </a:gridCol>
                <a:gridCol w="1656215">
                  <a:extLst>
                    <a:ext uri="{9D8B030D-6E8A-4147-A177-3AD203B41FA5}">
                      <a16:colId xmlns:a16="http://schemas.microsoft.com/office/drawing/2014/main" val="310496957"/>
                    </a:ext>
                  </a:extLst>
                </a:gridCol>
              </a:tblGrid>
              <a:tr h="2004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Description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882"/>
                  </a:ext>
                </a:extLst>
              </a:tr>
              <a:tr h="2004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400" b="1" i="0" u="none" strike="noStrike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  <a:endParaRPr lang="en-US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89840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AVDD_MEMPLL1P8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1.981M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1.663M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345078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AVDD_CPUPLL1P8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1.783M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1.687M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968660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AVDD_HDMI1P8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3.111M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3.106M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721625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AVDD_HDMI1P8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3.130M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3.109M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677179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AVDD_AVPLL1P8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1.667M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304584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AVDD_HDMI1P8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3.127M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034384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AVDD_EMMC1P8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871117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AVDD_EMMC1P8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3.545M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905880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AVDD_PCIE1P8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18756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AVDD_SATA1P8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803947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AVDD_USB01_1P8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1.833M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1.684M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21048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AH30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AVDD_OSC1P8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1.314M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43.6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632580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AVDD_FE1P8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3.412M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894645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AVDD_FE1P8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3.410M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3.359M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344341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AVDD_PCIE1P8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0.940M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251409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AVDD_USB31P8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0.962M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268423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AVDD_USB01_1P8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1.833M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1.711M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104906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AVDD_OSC1P8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1.330M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43.6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173661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AVHV_OTP1P8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1.475M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931015"/>
                  </a:ext>
                </a:extLst>
              </a:tr>
              <a:tr h="1924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AVDD_LDO1P8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2.526M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81.8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5696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41393" y="5879795"/>
            <a:ext cx="722069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Measure impedance pins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NG SoC U1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ind out Pins V30, AB30, AH30, V32, AD32, AJ32, AL32 abnormaly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1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標題 1"/>
          <p:cNvSpPr/>
          <p:nvPr/>
        </p:nvSpPr>
        <p:spPr>
          <a:xfrm>
            <a:off x="959556" y="86860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540" y="1333040"/>
            <a:ext cx="117694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zh-TW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kumimoji="0" lang="en-US" altLang="zh-TW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oot</a:t>
            </a:r>
            <a:r>
              <a:rPr kumimoji="0" lang="en-US" altLang="zh-TW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cause:</a:t>
            </a:r>
            <a:endParaRPr kumimoji="0" lang="en-US" altLang="zh-TW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Occur cause</a:t>
            </a:r>
            <a:r>
              <a:rPr lang="en-US" altLang="zh-TW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issue follow </a:t>
            </a:r>
            <a:r>
              <a:rPr lang="en-US" altLang="zh-TW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SoC at U1 location 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(P/N:</a:t>
            </a:r>
            <a:r>
              <a:rPr lang="en-US"/>
              <a:t> 002.03237.005LT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D/C:2112, Vendor: Synaptics)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material has NG.</a:t>
            </a:r>
            <a:endParaRPr lang="en-US" altLang="en-US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b="1" smtClean="0">
                <a:latin typeface="Ar3"/>
                <a:cs typeface="Arial" panose="020B0604020202020204" pitchFamily="34" charset="0"/>
              </a:rPr>
              <a:t>- Escape </a:t>
            </a:r>
            <a:r>
              <a:rPr lang="en-US" b="1" dirty="0" smtClean="0">
                <a:latin typeface="Ar3"/>
                <a:cs typeface="Arial" panose="020B0604020202020204" pitchFamily="34" charset="0"/>
              </a:rPr>
              <a:t>cause</a:t>
            </a:r>
            <a:r>
              <a:rPr lang="en-US" smtClean="0">
                <a:latin typeface="Ar3"/>
                <a:cs typeface="Arial" panose="020B0604020202020204" pitchFamily="34" charset="0"/>
              </a:rPr>
              <a:t>: FATP can cover 100% </a:t>
            </a:r>
            <a:r>
              <a:rPr lang="en-US" dirty="0">
                <a:latin typeface="Ar3"/>
                <a:cs typeface="Arial" panose="020B0604020202020204" pitchFamily="34" charset="0"/>
              </a:rPr>
              <a:t>this </a:t>
            </a:r>
            <a:r>
              <a:rPr lang="en-US" dirty="0" smtClean="0">
                <a:latin typeface="Ar3"/>
                <a:cs typeface="Arial" panose="020B0604020202020204" pitchFamily="34" charset="0"/>
              </a:rPr>
              <a:t>issue</a:t>
            </a:r>
            <a:r>
              <a:rPr lang="en-US" smtClean="0">
                <a:latin typeface="Ar3"/>
                <a:cs typeface="Arial" panose="020B0604020202020204" pitchFamily="34" charset="0"/>
              </a:rPr>
              <a:t>.</a:t>
            </a:r>
            <a:r>
              <a:rPr lang="en-US" altLang="zh-TW">
                <a:latin typeface="Ar3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altLang="zh-TW" smtClean="0">
              <a:latin typeface="Ar3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Recheck data on Y2023 produce q’ty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22018pcs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+ OBA tested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3435pcs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Not find out the same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issue.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+ Data repair on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FATP 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 find out the same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issue.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Low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risk</a:t>
            </a:r>
            <a:endParaRPr lang="en-US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Send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material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Synaptics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vendor further analyze.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Owner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SQE HaCao, vendor: Synaptics. Duedate: 03/27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5410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57922</TotalTime>
  <Words>1098</Words>
  <Application>Microsoft Office PowerPoint</Application>
  <PresentationFormat>Widescreen</PresentationFormat>
  <Paragraphs>438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Ar3</vt:lpstr>
      <vt:lpstr>Arial Unicode MS</vt:lpstr>
      <vt:lpstr>等线</vt:lpstr>
      <vt:lpstr>標楷體</vt:lpstr>
      <vt:lpstr>Microsoft JhengHei</vt:lpstr>
      <vt:lpstr>Microsoft JhengHei</vt:lpstr>
      <vt:lpstr>微软雅黑</vt:lpstr>
      <vt:lpstr>PMingLiU</vt:lpstr>
      <vt:lpstr>PMingLiU</vt:lpstr>
      <vt:lpstr>宋体</vt:lpstr>
      <vt:lpstr>宋体</vt:lpstr>
      <vt:lpstr>Arial</vt:lpstr>
      <vt:lpstr>Calibri</vt:lpstr>
      <vt:lpstr>Calibri Light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阮氏姮</cp:lastModifiedBy>
  <cp:revision>2158</cp:revision>
  <cp:lastPrinted>2023-03-06T06:10:34Z</cp:lastPrinted>
  <dcterms:created xsi:type="dcterms:W3CDTF">2018-11-16T05:26:15Z</dcterms:created>
  <dcterms:modified xsi:type="dcterms:W3CDTF">2024-04-01T10:22:24Z</dcterms:modified>
</cp:coreProperties>
</file>